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5119350" cy="12131675"/>
  <p:notesSz cx="6858000" cy="9144000"/>
  <p:defaultTextStyle>
    <a:defPPr>
      <a:defRPr lang="zh-CN"/>
    </a:defPPr>
    <a:lvl1pPr marL="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1pPr>
    <a:lvl2pPr marL="61976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2pPr>
    <a:lvl3pPr marL="123888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3pPr>
    <a:lvl4pPr marL="185864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4pPr>
    <a:lvl5pPr marL="247777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5pPr>
    <a:lvl6pPr marL="309753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6pPr>
    <a:lvl7pPr marL="371665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7pPr>
    <a:lvl8pPr marL="433641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8pPr>
    <a:lvl9pPr marL="495554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DB"/>
    <a:srgbClr val="B4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 snapToGrid="0">
      <p:cViewPr>
        <p:scale>
          <a:sx n="66" d="100"/>
          <a:sy n="66" d="100"/>
        </p:scale>
        <p:origin x="181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985439"/>
            <a:ext cx="12851448" cy="4223620"/>
          </a:xfrm>
        </p:spPr>
        <p:txBody>
          <a:bodyPr anchor="b"/>
          <a:lstStyle>
            <a:lvl1pPr algn="ctr">
              <a:defRPr sz="99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6371939"/>
            <a:ext cx="11339513" cy="2929012"/>
          </a:xfrm>
        </p:spPr>
        <p:txBody>
          <a:bodyPr/>
          <a:lstStyle>
            <a:lvl1pPr marL="0" indent="0" algn="ctr">
              <a:buNone/>
              <a:defRPr sz="3970"/>
            </a:lvl1pPr>
            <a:lvl2pPr marL="756285" indent="0" algn="ctr">
              <a:buNone/>
              <a:defRPr sz="3305"/>
            </a:lvl2pPr>
            <a:lvl3pPr marL="1511935" indent="0" algn="ctr">
              <a:buNone/>
              <a:defRPr sz="2975"/>
            </a:lvl3pPr>
            <a:lvl4pPr marL="2268220" indent="0" algn="ctr">
              <a:buNone/>
              <a:defRPr sz="2645"/>
            </a:lvl4pPr>
            <a:lvl5pPr marL="3023870" indent="0" algn="ctr">
              <a:buNone/>
              <a:defRPr sz="2645"/>
            </a:lvl5pPr>
            <a:lvl6pPr marL="3780155" indent="0" algn="ctr">
              <a:buNone/>
              <a:defRPr sz="2645"/>
            </a:lvl6pPr>
            <a:lvl7pPr marL="4535805" indent="0" algn="ctr">
              <a:buNone/>
              <a:defRPr sz="2645"/>
            </a:lvl7pPr>
            <a:lvl8pPr marL="5292090" indent="0" algn="ctr">
              <a:buNone/>
              <a:defRPr sz="2645"/>
            </a:lvl8pPr>
            <a:lvl9pPr marL="6047740" indent="0" algn="ctr">
              <a:buNone/>
              <a:defRPr sz="264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645899"/>
            <a:ext cx="3260110" cy="102810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645899"/>
            <a:ext cx="9591338" cy="102810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3024497"/>
            <a:ext cx="13040439" cy="5046439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8118678"/>
            <a:ext cx="13040439" cy="2653803"/>
          </a:xfrm>
        </p:spPr>
        <p:txBody>
          <a:bodyPr/>
          <a:lstStyle>
            <a:lvl1pPr marL="0" indent="0">
              <a:buNone/>
              <a:defRPr sz="3970">
                <a:solidFill>
                  <a:schemeClr val="tx1"/>
                </a:solidFill>
              </a:defRPr>
            </a:lvl1pPr>
            <a:lvl2pPr marL="756285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2pPr>
            <a:lvl3pPr marL="1511935" indent="0">
              <a:buNone/>
              <a:defRPr sz="2975">
                <a:solidFill>
                  <a:schemeClr val="tx1">
                    <a:tint val="75000"/>
                  </a:schemeClr>
                </a:solidFill>
              </a:defRPr>
            </a:lvl3pPr>
            <a:lvl4pPr marL="226822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4pPr>
            <a:lvl5pPr marL="302387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5pPr>
            <a:lvl6pPr marL="378015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6pPr>
            <a:lvl7pPr marL="453580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7pPr>
            <a:lvl8pPr marL="529209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8pPr>
            <a:lvl9pPr marL="604774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3229497"/>
            <a:ext cx="6425724" cy="76974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3229497"/>
            <a:ext cx="6425724" cy="76974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45902"/>
            <a:ext cx="13040439" cy="23448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973946"/>
            <a:ext cx="6396193" cy="1457485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85" indent="0">
              <a:buNone/>
              <a:defRPr sz="3305" b="1"/>
            </a:lvl2pPr>
            <a:lvl3pPr marL="1511935" indent="0">
              <a:buNone/>
              <a:defRPr sz="2975" b="1"/>
            </a:lvl3pPr>
            <a:lvl4pPr marL="2268220" indent="0">
              <a:buNone/>
              <a:defRPr sz="2645" b="1"/>
            </a:lvl4pPr>
            <a:lvl5pPr marL="3023870" indent="0">
              <a:buNone/>
              <a:defRPr sz="2645" b="1"/>
            </a:lvl5pPr>
            <a:lvl6pPr marL="3780155" indent="0">
              <a:buNone/>
              <a:defRPr sz="2645" b="1"/>
            </a:lvl6pPr>
            <a:lvl7pPr marL="4535805" indent="0">
              <a:buNone/>
              <a:defRPr sz="2645" b="1"/>
            </a:lvl7pPr>
            <a:lvl8pPr marL="5292090" indent="0">
              <a:buNone/>
              <a:defRPr sz="2645" b="1"/>
            </a:lvl8pPr>
            <a:lvl9pPr marL="6047740" indent="0">
              <a:buNone/>
              <a:defRPr sz="26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4431431"/>
            <a:ext cx="6396193" cy="6517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973946"/>
            <a:ext cx="6427693" cy="1457485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85" indent="0">
              <a:buNone/>
              <a:defRPr sz="3305" b="1"/>
            </a:lvl2pPr>
            <a:lvl3pPr marL="1511935" indent="0">
              <a:buNone/>
              <a:defRPr sz="2975" b="1"/>
            </a:lvl3pPr>
            <a:lvl4pPr marL="2268220" indent="0">
              <a:buNone/>
              <a:defRPr sz="2645" b="1"/>
            </a:lvl4pPr>
            <a:lvl5pPr marL="3023870" indent="0">
              <a:buNone/>
              <a:defRPr sz="2645" b="1"/>
            </a:lvl5pPr>
            <a:lvl6pPr marL="3780155" indent="0">
              <a:buNone/>
              <a:defRPr sz="2645" b="1"/>
            </a:lvl6pPr>
            <a:lvl7pPr marL="4535805" indent="0">
              <a:buNone/>
              <a:defRPr sz="2645" b="1"/>
            </a:lvl7pPr>
            <a:lvl8pPr marL="5292090" indent="0">
              <a:buNone/>
              <a:defRPr sz="2645" b="1"/>
            </a:lvl8pPr>
            <a:lvl9pPr marL="6047740" indent="0">
              <a:buNone/>
              <a:defRPr sz="26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4431431"/>
            <a:ext cx="6427693" cy="6517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808778"/>
            <a:ext cx="4876384" cy="2830724"/>
          </a:xfrm>
        </p:spPr>
        <p:txBody>
          <a:bodyPr anchor="b"/>
          <a:lstStyle>
            <a:lvl1pPr>
              <a:defRPr sz="52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746739"/>
            <a:ext cx="7654171" cy="8621352"/>
          </a:xfrm>
        </p:spPr>
        <p:txBody>
          <a:bodyPr/>
          <a:lstStyle>
            <a:lvl1pPr>
              <a:defRPr sz="5290"/>
            </a:lvl1pPr>
            <a:lvl2pPr>
              <a:defRPr sz="4630"/>
            </a:lvl2pPr>
            <a:lvl3pPr>
              <a:defRPr sz="3970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639502"/>
            <a:ext cx="4876384" cy="6742629"/>
          </a:xfrm>
        </p:spPr>
        <p:txBody>
          <a:bodyPr/>
          <a:lstStyle>
            <a:lvl1pPr marL="0" indent="0">
              <a:buNone/>
              <a:defRPr sz="2645"/>
            </a:lvl1pPr>
            <a:lvl2pPr marL="756285" indent="0">
              <a:buNone/>
              <a:defRPr sz="2315"/>
            </a:lvl2pPr>
            <a:lvl3pPr marL="1511935" indent="0">
              <a:buNone/>
              <a:defRPr sz="1985"/>
            </a:lvl3pPr>
            <a:lvl4pPr marL="2268220" indent="0">
              <a:buNone/>
              <a:defRPr sz="1655"/>
            </a:lvl4pPr>
            <a:lvl5pPr marL="3023870" indent="0">
              <a:buNone/>
              <a:defRPr sz="1655"/>
            </a:lvl5pPr>
            <a:lvl6pPr marL="3780155" indent="0">
              <a:buNone/>
              <a:defRPr sz="1655"/>
            </a:lvl6pPr>
            <a:lvl7pPr marL="4535805" indent="0">
              <a:buNone/>
              <a:defRPr sz="1655"/>
            </a:lvl7pPr>
            <a:lvl8pPr marL="5292090" indent="0">
              <a:buNone/>
              <a:defRPr sz="1655"/>
            </a:lvl8pPr>
            <a:lvl9pPr marL="6047740" indent="0">
              <a:buNone/>
              <a:defRPr sz="16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808778"/>
            <a:ext cx="4876384" cy="2830724"/>
          </a:xfrm>
        </p:spPr>
        <p:txBody>
          <a:bodyPr anchor="b"/>
          <a:lstStyle>
            <a:lvl1pPr>
              <a:defRPr sz="52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746739"/>
            <a:ext cx="7654171" cy="8621352"/>
          </a:xfrm>
        </p:spPr>
        <p:txBody>
          <a:bodyPr anchor="t"/>
          <a:lstStyle>
            <a:lvl1pPr marL="0" indent="0">
              <a:buNone/>
              <a:defRPr sz="5290"/>
            </a:lvl1pPr>
            <a:lvl2pPr marL="756285" indent="0">
              <a:buNone/>
              <a:defRPr sz="4630"/>
            </a:lvl2pPr>
            <a:lvl3pPr marL="1511935" indent="0">
              <a:buNone/>
              <a:defRPr sz="3970"/>
            </a:lvl3pPr>
            <a:lvl4pPr marL="2268220" indent="0">
              <a:buNone/>
              <a:defRPr sz="3305"/>
            </a:lvl4pPr>
            <a:lvl5pPr marL="3023870" indent="0">
              <a:buNone/>
              <a:defRPr sz="3305"/>
            </a:lvl5pPr>
            <a:lvl6pPr marL="3780155" indent="0">
              <a:buNone/>
              <a:defRPr sz="3305"/>
            </a:lvl6pPr>
            <a:lvl7pPr marL="4535805" indent="0">
              <a:buNone/>
              <a:defRPr sz="3305"/>
            </a:lvl7pPr>
            <a:lvl8pPr marL="5292090" indent="0">
              <a:buNone/>
              <a:defRPr sz="3305"/>
            </a:lvl8pPr>
            <a:lvl9pPr marL="6047740" indent="0">
              <a:buNone/>
              <a:defRPr sz="330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639502"/>
            <a:ext cx="4876384" cy="6742629"/>
          </a:xfrm>
        </p:spPr>
        <p:txBody>
          <a:bodyPr/>
          <a:lstStyle>
            <a:lvl1pPr marL="0" indent="0">
              <a:buNone/>
              <a:defRPr sz="2645"/>
            </a:lvl1pPr>
            <a:lvl2pPr marL="756285" indent="0">
              <a:buNone/>
              <a:defRPr sz="2315"/>
            </a:lvl2pPr>
            <a:lvl3pPr marL="1511935" indent="0">
              <a:buNone/>
              <a:defRPr sz="1985"/>
            </a:lvl3pPr>
            <a:lvl4pPr marL="2268220" indent="0">
              <a:buNone/>
              <a:defRPr sz="1655"/>
            </a:lvl4pPr>
            <a:lvl5pPr marL="3023870" indent="0">
              <a:buNone/>
              <a:defRPr sz="1655"/>
            </a:lvl5pPr>
            <a:lvl6pPr marL="3780155" indent="0">
              <a:buNone/>
              <a:defRPr sz="1655"/>
            </a:lvl6pPr>
            <a:lvl7pPr marL="4535805" indent="0">
              <a:buNone/>
              <a:defRPr sz="1655"/>
            </a:lvl7pPr>
            <a:lvl8pPr marL="5292090" indent="0">
              <a:buNone/>
              <a:defRPr sz="1655"/>
            </a:lvl8pPr>
            <a:lvl9pPr marL="6047740" indent="0">
              <a:buNone/>
              <a:defRPr sz="16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645902"/>
            <a:ext cx="13040439" cy="234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3229497"/>
            <a:ext cx="13040439" cy="769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1244268"/>
            <a:ext cx="3401854" cy="64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E28E-11A9-4CEA-A301-118A21F50A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1244268"/>
            <a:ext cx="5102781" cy="64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1244268"/>
            <a:ext cx="3401854" cy="64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63F7-1658-4056-A0ED-1CB07B43B5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511935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5" indent="-377825" algn="l" defTabSz="151193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411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188976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305" kern="1200">
          <a:solidFill>
            <a:schemeClr val="tx1"/>
          </a:solidFill>
          <a:latin typeface="+mn-lt"/>
          <a:ea typeface="+mn-ea"/>
          <a:cs typeface="+mn-cs"/>
        </a:defRPr>
      </a:lvl3pPr>
      <a:lvl4pPr marL="264604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4pPr>
      <a:lvl5pPr marL="340169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5pPr>
      <a:lvl6pPr marL="415798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6pPr>
      <a:lvl7pPr marL="491363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7pPr>
      <a:lvl8pPr marL="566991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8pPr>
      <a:lvl9pPr marL="642556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3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3pPr>
      <a:lvl4pPr marL="226822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4pPr>
      <a:lvl5pPr marL="302387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5pPr>
      <a:lvl6pPr marL="378015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6pPr>
      <a:lvl7pPr marL="453580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7pPr>
      <a:lvl8pPr marL="529209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8pPr>
      <a:lvl9pPr marL="604774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0717" y="220716"/>
            <a:ext cx="14661931" cy="11682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3662" y="333828"/>
            <a:ext cx="14252028" cy="1226957"/>
          </a:xfrm>
          <a:prstGeom prst="rect">
            <a:avLst/>
          </a:prstGeom>
          <a:solidFill>
            <a:srgbClr val="B40A0A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3662" y="1560784"/>
            <a:ext cx="3870324" cy="10237515"/>
          </a:xfrm>
          <a:prstGeom prst="rect">
            <a:avLst/>
          </a:prstGeom>
          <a:solidFill>
            <a:srgbClr val="F5F5D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03986" y="1560784"/>
            <a:ext cx="7788166" cy="51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03986" y="6678657"/>
            <a:ext cx="7788166" cy="51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088376" y="1560784"/>
            <a:ext cx="2597314" cy="425671"/>
          </a:xfrm>
          <a:prstGeom prst="rect">
            <a:avLst/>
          </a:prstGeom>
          <a:solidFill>
            <a:srgbClr val="F5F5D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区位图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088495" y="1986280"/>
            <a:ext cx="2597150" cy="334708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088495" y="5332730"/>
            <a:ext cx="413385" cy="1345565"/>
          </a:xfrm>
          <a:prstGeom prst="rect">
            <a:avLst/>
          </a:prstGeom>
          <a:solidFill>
            <a:srgbClr val="F5F5D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指北针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88376" y="6678215"/>
            <a:ext cx="2597314" cy="426112"/>
          </a:xfrm>
          <a:prstGeom prst="rect">
            <a:avLst/>
          </a:prstGeom>
          <a:solidFill>
            <a:srgbClr val="F5F5D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   例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501880" y="5332730"/>
            <a:ext cx="2183765" cy="13455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088376" y="7092101"/>
            <a:ext cx="2597314" cy="47039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981200" y="407670"/>
            <a:ext cx="11460480" cy="103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佛山市禅城区CC-B-01-01-06街坊（新岗路39号飞驰厂地块）控制性详细规划局部调整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征求规划地段内利害关系人意见的公告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9886" y="1584121"/>
            <a:ext cx="3870324" cy="899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概况：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为促进土地资源合理利用，提升石湾片区环境，现拟对飞驰厂地块进行用地优化。佛山市禅城区石湾镇街道办事处向我局申请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佛山市禅城区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CC-B-01-01-06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街坊（新岗路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号飞驰厂地块）控制性详细规划局部调整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。根据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《广东省城乡规划条例》等有关规定，现征求规划地段内利害关系人意见。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二、征求意见时间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征求意见时间自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个自然日）。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三、征求意见方式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公示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：佛山市自然资源局网站http://fszrzy.foshan.gov.cn/、佛山市自然资源局禅城分局网站http://www.chancheng.gov.cn/zrzyj/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公示。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四、意见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反馈方式：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凡是与本项目修改有利害关系的公民、法人以及其他组织，可在本公告时间内，持本人身份证件以及证明利害关系存在的证据材料（如本人房屋所有权证），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向佛山市自然资源局禅城分局申报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，依法行使陈述、申辩以及申请听证等权利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，逾期不申报的，视为放弃上述权利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信函：佛山市禅城区金澜北路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号（佛山市自然资源局禅城分局办公室，邮编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528000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邮箱：ccghbz@chancheng.gov.cn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联系人及电话：袁先生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83352083</a:t>
            </a:r>
            <a:endParaRPr lang="en-US" altLang="zh-CN" sz="14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9886" y="10850760"/>
            <a:ext cx="3870324" cy="66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佛山市自然资源局禅城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197475" y="1567180"/>
            <a:ext cx="8890" cy="10229215"/>
          </a:xfrm>
          <a:custGeom>
            <a:avLst/>
            <a:gdLst>
              <a:gd name="connsiteX0" fmla="*/ 14 w 14"/>
              <a:gd name="connsiteY0" fmla="*/ 0 h 16109"/>
              <a:gd name="connsiteX1" fmla="*/ 0 w 14"/>
              <a:gd name="connsiteY1" fmla="*/ 16109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" h="16109">
                <a:moveTo>
                  <a:pt x="14" y="0"/>
                </a:moveTo>
                <a:lnTo>
                  <a:pt x="0" y="1610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98340" y="2465705"/>
            <a:ext cx="557530" cy="4036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原控规土地利用规划图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94530" y="7524115"/>
            <a:ext cx="557530" cy="4043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本次控规土地利用规划图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98780" y="5396865"/>
            <a:ext cx="925195" cy="1186815"/>
          </a:xfrm>
          <a:prstGeom prst="rect">
            <a:avLst/>
          </a:prstGeom>
        </p:spPr>
      </p:pic>
      <p:pic>
        <p:nvPicPr>
          <p:cNvPr id="24" name="图片 23" descr="前"/>
          <p:cNvPicPr>
            <a:picLocks noChangeAspect="1"/>
          </p:cNvPicPr>
          <p:nvPr/>
        </p:nvPicPr>
        <p:blipFill>
          <a:blip r:embed="rId4"/>
          <a:srcRect t="18547" b="28955"/>
          <a:stretch>
            <a:fillRect/>
          </a:stretch>
        </p:blipFill>
        <p:spPr>
          <a:xfrm>
            <a:off x="5217795" y="1572260"/>
            <a:ext cx="6859270" cy="5094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3582" y="2667430"/>
            <a:ext cx="2569363" cy="20145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1" b="22979"/>
          <a:stretch>
            <a:fillRect/>
          </a:stretch>
        </p:blipFill>
        <p:spPr>
          <a:xfrm>
            <a:off x="5231108" y="6691459"/>
            <a:ext cx="6845958" cy="50868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7586" y="7195392"/>
            <a:ext cx="1249647" cy="19890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/>
          <a:srcRect r="52492"/>
          <a:stretch>
            <a:fillRect/>
          </a:stretch>
        </p:blipFill>
        <p:spPr>
          <a:xfrm>
            <a:off x="13377652" y="7119570"/>
            <a:ext cx="1292760" cy="19028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/>
          <a:srcRect l="50667" t="5350" r="2567" b="12156"/>
          <a:stretch>
            <a:fillRect/>
          </a:stretch>
        </p:blipFill>
        <p:spPr>
          <a:xfrm>
            <a:off x="13395961" y="8999220"/>
            <a:ext cx="1272539" cy="15697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86546" y="9192093"/>
            <a:ext cx="879373" cy="4814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WPS 演示</Application>
  <PresentationFormat>自定义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钟正</dc:creator>
  <cp:lastModifiedBy>袁圣濠</cp:lastModifiedBy>
  <cp:revision>23</cp:revision>
  <dcterms:created xsi:type="dcterms:W3CDTF">2023-04-27T11:46:00Z</dcterms:created>
  <dcterms:modified xsi:type="dcterms:W3CDTF">2023-05-17T07:40:29Z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2052-10.8.0.6058</vt:lpwstr>
  </property>
  <property fmtid="{D5CDD505-2E9C-101B-9397-08002B2CF9AE}" pid="3" name="ICV">
    <vt:lpwstr>2C330A6BAB9040E78CAD541A832699C1_12</vt:lpwstr>
  </property>
</Properties>
</file>